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80" r:id="rId3"/>
    <p:sldId id="268" r:id="rId4"/>
    <p:sldId id="269" r:id="rId5"/>
    <p:sldId id="271" r:id="rId6"/>
    <p:sldId id="270" r:id="rId7"/>
    <p:sldId id="265" r:id="rId8"/>
    <p:sldId id="272" r:id="rId9"/>
    <p:sldId id="277" r:id="rId10"/>
    <p:sldId id="259" r:id="rId11"/>
    <p:sldId id="275" r:id="rId12"/>
    <p:sldId id="260" r:id="rId13"/>
    <p:sldId id="276" r:id="rId14"/>
    <p:sldId id="278" r:id="rId15"/>
    <p:sldId id="279" r:id="rId16"/>
    <p:sldId id="263" r:id="rId17"/>
    <p:sldId id="273" r:id="rId18"/>
    <p:sldId id="264" r:id="rId19"/>
    <p:sldId id="281" r:id="rId20"/>
    <p:sldId id="274" r:id="rId21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26"/>
    <p:restoredTop sz="95337"/>
  </p:normalViewPr>
  <p:slideViewPr>
    <p:cSldViewPr snapToGrid="0" snapToObjects="1">
      <p:cViewPr varScale="1">
        <p:scale>
          <a:sx n="105" d="100"/>
          <a:sy n="105" d="100"/>
        </p:scale>
        <p:origin x="376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tiff>
</file>

<file path=ppt/media/image11.tiff>
</file>

<file path=ppt/media/image2.png>
</file>

<file path=ppt/media/image3.sv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CAC3F-C326-EF47-AA08-E17CC8242F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3FABCC-4465-5146-8B55-7F6D37672D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D8C9B6-995A-CD42-BD6A-E644EFEF7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58F8E4-5649-DE4E-B3DF-B4E76F186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88637-A4D7-544D-8ACF-65E784CBAF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3639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C73D3-562D-2F4C-B6E1-2168BA4B3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D4ABD8-8B42-434C-BF19-16B175D9CC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6CF6F-F8DB-6B4E-BF81-50E6FF347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CCA22-400E-7743-B64D-66B159E26B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35CF80-A10C-6545-9F9F-B26C570E2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436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BB2C74-3FA8-884F-B91D-856E858733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F5B8AE-BEA3-8042-A50A-810083A0FF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66A97-3E33-BE48-AD90-27972611A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47E19F-6182-BE4E-8B0E-1B077DAB2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D2ADD2-EAC2-4741-945E-533A1E08F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801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4EE9D-735E-E844-A865-D9F72573F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822E9-C3A1-0549-A3BA-CB6974C71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CB5504-7163-E541-962A-91FE41815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ACC42-7A66-AB42-809D-374FC3975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63866-C992-DC43-9853-0AFE364A2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020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B5B547-FA9A-7643-9A15-F3536EDED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CC0BB3-91F5-DE48-B1B0-0BB507A2FB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8E95C-634D-5941-BA26-FA8AA5335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98983-A5D7-E942-BBA6-A9D3CBEC2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3046B6-4988-ED44-8CE9-912FA92E4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0872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5FB53-81DB-644C-8E10-2F13F38AEE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EFE5A1-87BA-7D4E-B03B-C3718078E1E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A392DE-1431-3546-9D15-56A2B1A89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C8C1DB-7E42-3D40-A12E-C54876F402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2290E5-8F5F-F640-A153-F9C45483D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FCE1B4-3114-CD41-BAF7-CB8F0DD0F5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4977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F2DFC-3FE2-8344-ACFF-E6A2DE2CC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93D75A-9EA5-DC4A-8D6D-59DB771C69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C44839-A7E3-9945-A2F3-940721574E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FD7B60-50F1-E64D-871E-BF661EF910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A68D21-4C23-1E41-AD2C-74597E4DE6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2BD274-44E3-9445-8B7E-1AC17E778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ABAEA8-B320-D240-AF2B-447289109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9FC632-6C4C-5344-81E8-10A8A5971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678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55A64-CE87-4846-ABAC-07A49A679A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CDBD9F-F0FB-2D49-B601-237A29414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0D1CDD-FBC0-8F49-A37F-78DC0090CD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ED2BBA-EDEA-C54D-9DDE-DB98B8B054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705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67E965-B5E0-274F-8A5C-00CA556B9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F4796-D7D6-AA43-B0A1-537F33CAE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F6A268-967E-BE44-81BB-CA2D361EF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395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86CDF-FD6B-944E-B212-082CC7006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95EC4C-55B1-A54A-ADC6-B6DC35B2F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F9106E-BB19-BC43-A3F6-B153CECB36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F14BA7-FFF2-7A4D-A010-16F6F9189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DF5135-713A-5048-B913-795286EF4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79657E-A24D-A942-9490-C479A7F47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042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7FCF1-22F8-C844-AE51-FA181C098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0C6D5B-B6D9-964A-819A-9E382F86C3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34182B-9877-0741-A15B-332A1C775D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3ACE7D-AF80-9643-8A08-9BC185F2E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44723D-0B87-3C45-A6D6-5396847C5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51666C-DE19-4A40-B561-E595133F8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490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B58544-E786-2A4F-85A1-5BCABAAD3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E73B47-745F-C24D-813A-9A5DA6916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7AD0FB-892C-9440-8817-137367A611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516870-8150-144D-B877-B143707433C4}" type="datetimeFigureOut">
              <a:rPr lang="en-US" smtClean="0"/>
              <a:t>6/13/24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626790-6494-054F-A341-81A9408D1F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D4C9D-1B03-634C-997E-570CD98892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60912D-5627-594E-9EA6-0F3076E6F1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851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uro3/CORDS" TargetMode="Externa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A6A71-0B02-7B45-B364-4114D7A57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 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00921DD-4F35-6842-9135-A2A45E2D2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1748"/>
            <a:ext cx="10134601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As you get settled, please complete the final setup:</a:t>
            </a:r>
          </a:p>
          <a:p>
            <a:pPr marL="0" indent="0">
              <a:buNone/>
            </a:pP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Go to </a:t>
            </a:r>
            <a:r>
              <a:rPr lang="en-US" dirty="0">
                <a:hlinkClick r:id="rId2"/>
              </a:rPr>
              <a:t>https://github.com/mauro3/CORDS</a:t>
            </a:r>
            <a:r>
              <a:rPr lang="en-US" dirty="0"/>
              <a:t> and download (or clone or pull) the repository. </a:t>
            </a:r>
          </a:p>
          <a:p>
            <a:pPr marL="514350" indent="-514350">
              <a:buAutoNum type="arabicPeriod"/>
            </a:pPr>
            <a:r>
              <a:rPr lang="en-US" dirty="0"/>
              <a:t>Navigate to the directory Workshop-Geodata-Processing and create a directory called ‘data’. </a:t>
            </a:r>
          </a:p>
          <a:p>
            <a:pPr marL="514350" indent="-514350">
              <a:buAutoNum type="arabicPeriod"/>
            </a:pPr>
            <a:r>
              <a:rPr lang="en-US" dirty="0"/>
              <a:t>Start your </a:t>
            </a:r>
            <a:r>
              <a:rPr lang="en-US" dirty="0" err="1"/>
              <a:t>conda</a:t>
            </a:r>
            <a:r>
              <a:rPr lang="en-US" dirty="0"/>
              <a:t> environment (</a:t>
            </a:r>
            <a:r>
              <a:rPr lang="en-US" u="sng" dirty="0" err="1"/>
              <a:t>conda</a:t>
            </a:r>
            <a:r>
              <a:rPr lang="en-US" u="sng" dirty="0"/>
              <a:t> activate cords-geoprocessing</a:t>
            </a:r>
            <a:r>
              <a:rPr lang="en-US" dirty="0"/>
              <a:t>)</a:t>
            </a:r>
          </a:p>
          <a:p>
            <a:pPr marL="514350" indent="-514350">
              <a:buAutoNum type="arabicPeriod"/>
            </a:pPr>
            <a:r>
              <a:rPr lang="en-US" dirty="0"/>
              <a:t>Start </a:t>
            </a:r>
            <a:r>
              <a:rPr lang="en-US" u="sng" dirty="0" err="1"/>
              <a:t>jupyter</a:t>
            </a:r>
            <a:r>
              <a:rPr lang="en-US" u="sng" dirty="0"/>
              <a:t> notebook</a:t>
            </a:r>
          </a:p>
          <a:p>
            <a:pPr marL="514350" indent="-514350">
              <a:buAutoNum type="arabicPeriod"/>
            </a:pPr>
            <a:r>
              <a:rPr lang="en-US" dirty="0"/>
              <a:t>Open </a:t>
            </a:r>
            <a:r>
              <a:rPr lang="en-US" u="sng" dirty="0"/>
              <a:t>Download-</a:t>
            </a:r>
            <a:r>
              <a:rPr lang="en-US" u="sng" dirty="0" err="1"/>
              <a:t>data.ipynb</a:t>
            </a:r>
            <a:r>
              <a:rPr lang="en-US" u="sng" dirty="0"/>
              <a:t> </a:t>
            </a:r>
            <a:r>
              <a:rPr lang="en-US" dirty="0"/>
              <a:t>and run the first three cells to download the vector datasets. Let us know if you run into issues!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4860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A556C4A-CFB0-5D49-A1F4-0724C2DFDF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64" y="264720"/>
            <a:ext cx="10082049" cy="6328559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EF712F1-E0B7-3240-AEFB-B6ABAED864D3}"/>
              </a:ext>
            </a:extLst>
          </p:cNvPr>
          <p:cNvSpPr/>
          <p:nvPr/>
        </p:nvSpPr>
        <p:spPr>
          <a:xfrm>
            <a:off x="1061050" y="1613140"/>
            <a:ext cx="1449237" cy="20703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6167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8DF04F2-5A6C-314D-9A6D-848810613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480" y="271672"/>
            <a:ext cx="10264885" cy="6527227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01D8049-9531-2640-B414-19C028A350D3}"/>
              </a:ext>
            </a:extLst>
          </p:cNvPr>
          <p:cNvSpPr/>
          <p:nvPr/>
        </p:nvSpPr>
        <p:spPr>
          <a:xfrm>
            <a:off x="4335517" y="4035971"/>
            <a:ext cx="4046479" cy="2762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8CDE3D-AD15-D744-AE35-9D3B891550B1}"/>
              </a:ext>
            </a:extLst>
          </p:cNvPr>
          <p:cNvSpPr txBox="1"/>
          <p:nvPr/>
        </p:nvSpPr>
        <p:spPr>
          <a:xfrm rot="16200000">
            <a:off x="3147390" y="5095398"/>
            <a:ext cx="1933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Pandas </a:t>
            </a:r>
            <a:r>
              <a:rPr lang="en-US" dirty="0" err="1">
                <a:solidFill>
                  <a:srgbClr val="FF0000"/>
                </a:solidFill>
              </a:rPr>
              <a:t>DataFrame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421DD59-BAC8-284A-ADE5-47EE5B77DA63}"/>
              </a:ext>
            </a:extLst>
          </p:cNvPr>
          <p:cNvSpPr/>
          <p:nvPr/>
        </p:nvSpPr>
        <p:spPr>
          <a:xfrm flipH="1">
            <a:off x="8418782" y="4035972"/>
            <a:ext cx="1418897" cy="27629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5F5BC89-51DE-FD4A-B6C9-21DD654B64C6}"/>
              </a:ext>
            </a:extLst>
          </p:cNvPr>
          <p:cNvSpPr txBox="1"/>
          <p:nvPr/>
        </p:nvSpPr>
        <p:spPr>
          <a:xfrm rot="16200000">
            <a:off x="9062131" y="4930806"/>
            <a:ext cx="18754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Shapely geometry</a:t>
            </a:r>
          </a:p>
        </p:txBody>
      </p:sp>
    </p:spTree>
    <p:extLst>
      <p:ext uri="{BB962C8B-B14F-4D97-AF65-F5344CB8AC3E}">
        <p14:creationId xmlns:p14="http://schemas.microsoft.com/office/powerpoint/2010/main" val="346543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 animBg="1"/>
      <p:bldP spid="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F2891-BB88-8044-9C21-2680D9D8C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shapely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C4EF5A-D0DD-5348-ACAC-C98EFB119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397" y="365125"/>
            <a:ext cx="9219735" cy="612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6003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41B5A-C77C-5141-927A-9415A7E6D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EPSG codes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02B098-F67D-0E42-9318-C0010BC112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316" y="1561763"/>
            <a:ext cx="7664450" cy="5239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1431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9526E-F3A2-754D-91C4-9F218E713C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raster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E2C22-0C09-1D4C-8764-07AE49DC0F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Loading and inspecting raster data with </a:t>
            </a:r>
            <a:r>
              <a:rPr lang="en-US" dirty="0" err="1"/>
              <a:t>rasterio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Loading, reprojecting, and manipulating raster data with </a:t>
            </a:r>
            <a:r>
              <a:rPr lang="en-US" dirty="0" err="1"/>
              <a:t>xdem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Extracting data from </a:t>
            </a:r>
            <a:r>
              <a:rPr lang="en-US" dirty="0" err="1"/>
              <a:t>rasters</a:t>
            </a:r>
            <a:r>
              <a:rPr lang="en-US" dirty="0"/>
              <a:t>: points, polygons, </a:t>
            </a:r>
            <a:r>
              <a:rPr lang="en-US" dirty="0" err="1"/>
              <a:t>multipolygons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Writing raster data with python</a:t>
            </a:r>
          </a:p>
          <a:p>
            <a:pPr marL="514350" indent="-51435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2973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FEFA5-D3D9-1A42-9263-2D8803277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rasterio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5A200DC-BA32-C949-AFD7-79A41E2CD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3858" y="95250"/>
            <a:ext cx="7188200" cy="6667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9D357A1-B14A-F640-A08C-487331C5BC95}"/>
              </a:ext>
            </a:extLst>
          </p:cNvPr>
          <p:cNvSpPr txBox="1"/>
          <p:nvPr/>
        </p:nvSpPr>
        <p:spPr>
          <a:xfrm>
            <a:off x="452383" y="2274838"/>
            <a:ext cx="314215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Python library for reading and writing geospatial raster data, built on top of GDAL (Geospatial Data Abstraction Library</a:t>
            </a:r>
          </a:p>
        </p:txBody>
      </p:sp>
    </p:spTree>
    <p:extLst>
      <p:ext uri="{BB962C8B-B14F-4D97-AF65-F5344CB8AC3E}">
        <p14:creationId xmlns:p14="http://schemas.microsoft.com/office/powerpoint/2010/main" val="3213925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01C2763-68AB-9C49-8BB2-1EB079B97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25400"/>
            <a:ext cx="9194800" cy="680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0758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99AB43-F734-B84F-820A-7E7F52696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068" y="0"/>
            <a:ext cx="11182864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580160D-93DB-B24F-A1BA-9E2BB6B501F4}"/>
              </a:ext>
            </a:extLst>
          </p:cNvPr>
          <p:cNvSpPr/>
          <p:nvPr/>
        </p:nvSpPr>
        <p:spPr>
          <a:xfrm>
            <a:off x="3820016" y="1818091"/>
            <a:ext cx="3369060" cy="31025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9590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71DC49-8D14-994C-BC49-E3EA214BAE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329" y="0"/>
            <a:ext cx="101993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4964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D972E-DA1F-F54F-AEBC-1AC8D5F99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indexing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D0B8637-D732-CB49-A66B-364A102ED5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507654"/>
              </p:ext>
            </p:extLst>
          </p:nvPr>
        </p:nvGraphicFramePr>
        <p:xfrm>
          <a:off x="1369850" y="2395098"/>
          <a:ext cx="4179615" cy="35314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923">
                  <a:extLst>
                    <a:ext uri="{9D8B030D-6E8A-4147-A177-3AD203B41FA5}">
                      <a16:colId xmlns:a16="http://schemas.microsoft.com/office/drawing/2014/main" val="2478302218"/>
                    </a:ext>
                  </a:extLst>
                </a:gridCol>
                <a:gridCol w="835923">
                  <a:extLst>
                    <a:ext uri="{9D8B030D-6E8A-4147-A177-3AD203B41FA5}">
                      <a16:colId xmlns:a16="http://schemas.microsoft.com/office/drawing/2014/main" val="2426313568"/>
                    </a:ext>
                  </a:extLst>
                </a:gridCol>
                <a:gridCol w="835923">
                  <a:extLst>
                    <a:ext uri="{9D8B030D-6E8A-4147-A177-3AD203B41FA5}">
                      <a16:colId xmlns:a16="http://schemas.microsoft.com/office/drawing/2014/main" val="1643250560"/>
                    </a:ext>
                  </a:extLst>
                </a:gridCol>
                <a:gridCol w="835923">
                  <a:extLst>
                    <a:ext uri="{9D8B030D-6E8A-4147-A177-3AD203B41FA5}">
                      <a16:colId xmlns:a16="http://schemas.microsoft.com/office/drawing/2014/main" val="845885308"/>
                    </a:ext>
                  </a:extLst>
                </a:gridCol>
                <a:gridCol w="835923">
                  <a:extLst>
                    <a:ext uri="{9D8B030D-6E8A-4147-A177-3AD203B41FA5}">
                      <a16:colId xmlns:a16="http://schemas.microsoft.com/office/drawing/2014/main" val="4134155557"/>
                    </a:ext>
                  </a:extLst>
                </a:gridCol>
              </a:tblGrid>
              <a:tr h="70629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4813817"/>
                  </a:ext>
                </a:extLst>
              </a:tr>
              <a:tr h="70629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271966"/>
                  </a:ext>
                </a:extLst>
              </a:tr>
              <a:tr h="70629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842702"/>
                  </a:ext>
                </a:extLst>
              </a:tr>
              <a:tr h="70629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310060"/>
                  </a:ext>
                </a:extLst>
              </a:tr>
              <a:tr h="7062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320764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FDA9AA9-46E5-2A40-80C5-3E2657E924A0}"/>
              </a:ext>
            </a:extLst>
          </p:cNvPr>
          <p:cNvSpPr txBox="1"/>
          <p:nvPr/>
        </p:nvSpPr>
        <p:spPr>
          <a:xfrm>
            <a:off x="2380259" y="6261651"/>
            <a:ext cx="2158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Typical cartesian: x, y</a:t>
            </a:r>
          </a:p>
        </p:txBody>
      </p:sp>
      <p:graphicFrame>
        <p:nvGraphicFramePr>
          <p:cNvPr id="7" name="Table 4">
            <a:extLst>
              <a:ext uri="{FF2B5EF4-FFF2-40B4-BE49-F238E27FC236}">
                <a16:creationId xmlns:a16="http://schemas.microsoft.com/office/drawing/2014/main" id="{560A955B-68D9-BA49-88E6-66E42D27E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0353065"/>
              </p:ext>
            </p:extLst>
          </p:nvPr>
        </p:nvGraphicFramePr>
        <p:xfrm>
          <a:off x="6642535" y="2395098"/>
          <a:ext cx="4179615" cy="353147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35923">
                  <a:extLst>
                    <a:ext uri="{9D8B030D-6E8A-4147-A177-3AD203B41FA5}">
                      <a16:colId xmlns:a16="http://schemas.microsoft.com/office/drawing/2014/main" val="2478302218"/>
                    </a:ext>
                  </a:extLst>
                </a:gridCol>
                <a:gridCol w="835923">
                  <a:extLst>
                    <a:ext uri="{9D8B030D-6E8A-4147-A177-3AD203B41FA5}">
                      <a16:colId xmlns:a16="http://schemas.microsoft.com/office/drawing/2014/main" val="2426313568"/>
                    </a:ext>
                  </a:extLst>
                </a:gridCol>
                <a:gridCol w="835923">
                  <a:extLst>
                    <a:ext uri="{9D8B030D-6E8A-4147-A177-3AD203B41FA5}">
                      <a16:colId xmlns:a16="http://schemas.microsoft.com/office/drawing/2014/main" val="1643250560"/>
                    </a:ext>
                  </a:extLst>
                </a:gridCol>
                <a:gridCol w="835923">
                  <a:extLst>
                    <a:ext uri="{9D8B030D-6E8A-4147-A177-3AD203B41FA5}">
                      <a16:colId xmlns:a16="http://schemas.microsoft.com/office/drawing/2014/main" val="845885308"/>
                    </a:ext>
                  </a:extLst>
                </a:gridCol>
                <a:gridCol w="835923">
                  <a:extLst>
                    <a:ext uri="{9D8B030D-6E8A-4147-A177-3AD203B41FA5}">
                      <a16:colId xmlns:a16="http://schemas.microsoft.com/office/drawing/2014/main" val="4134155557"/>
                    </a:ext>
                  </a:extLst>
                </a:gridCol>
              </a:tblGrid>
              <a:tr h="7062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0,0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4813817"/>
                  </a:ext>
                </a:extLst>
              </a:tr>
              <a:tr h="70629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0271966"/>
                  </a:ext>
                </a:extLst>
              </a:tr>
              <a:tr h="70629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2842702"/>
                  </a:ext>
                </a:extLst>
              </a:tr>
              <a:tr h="706295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310060"/>
                  </a:ext>
                </a:extLst>
              </a:tr>
              <a:tr h="706295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2320764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C0EF74B-2634-634C-A330-947A7CAD2ED1}"/>
              </a:ext>
            </a:extLst>
          </p:cNvPr>
          <p:cNvSpPr txBox="1"/>
          <p:nvPr/>
        </p:nvSpPr>
        <p:spPr>
          <a:xfrm>
            <a:off x="7325675" y="6261651"/>
            <a:ext cx="2813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Typical python: row, column</a:t>
            </a:r>
          </a:p>
        </p:txBody>
      </p:sp>
    </p:spTree>
    <p:extLst>
      <p:ext uri="{BB962C8B-B14F-4D97-AF65-F5344CB8AC3E}">
        <p14:creationId xmlns:p14="http://schemas.microsoft.com/office/powerpoint/2010/main" val="20421222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A6A71-0B02-7B45-B364-4114D7A577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25A8FC-2DFF-7540-9A99-6B9C43A2A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About me / participant introductions</a:t>
            </a:r>
          </a:p>
          <a:p>
            <a:r>
              <a:rPr lang="en-US" dirty="0"/>
              <a:t>Workshop goals</a:t>
            </a:r>
          </a:p>
          <a:p>
            <a:r>
              <a:rPr lang="en-US" dirty="0"/>
              <a:t>Overview over some useful packages</a:t>
            </a:r>
          </a:p>
          <a:p>
            <a:r>
              <a:rPr lang="en-US" dirty="0"/>
              <a:t>Working with vector data</a:t>
            </a:r>
          </a:p>
          <a:p>
            <a:r>
              <a:rPr lang="en-US" dirty="0"/>
              <a:t>Working with raster data</a:t>
            </a:r>
          </a:p>
          <a:p>
            <a:r>
              <a:rPr lang="en-US" dirty="0"/>
              <a:t>Working with multispectral data (if time permits)</a:t>
            </a:r>
          </a:p>
          <a:p>
            <a:r>
              <a:rPr lang="en-US" dirty="0"/>
              <a:t>Small project work (if time permits) </a:t>
            </a:r>
          </a:p>
        </p:txBody>
      </p:sp>
    </p:spTree>
    <p:extLst>
      <p:ext uri="{BB962C8B-B14F-4D97-AF65-F5344CB8AC3E}">
        <p14:creationId xmlns:p14="http://schemas.microsoft.com/office/powerpoint/2010/main" val="5143408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F65D8-EA53-4E46-9B51-5AE8E21CF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work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87FA0E-FF6D-0349-88C8-3C893F1DA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Datasets:</a:t>
            </a:r>
          </a:p>
          <a:p>
            <a:pPr lvl="1"/>
            <a:r>
              <a:rPr lang="en-US" dirty="0"/>
              <a:t>Swiss Glacier Inventory (outlines and more)</a:t>
            </a:r>
          </a:p>
          <a:p>
            <a:pPr lvl="1"/>
            <a:r>
              <a:rPr lang="en-US" dirty="0"/>
              <a:t>Digital elevation models: 2014 and 2020</a:t>
            </a:r>
          </a:p>
          <a:p>
            <a:pPr lvl="1"/>
            <a:r>
              <a:rPr lang="en-US" dirty="0" err="1"/>
              <a:t>Glathida</a:t>
            </a:r>
            <a:r>
              <a:rPr lang="en-US" dirty="0"/>
              <a:t> ice thickness measurements</a:t>
            </a:r>
          </a:p>
          <a:p>
            <a:pPr lvl="1"/>
            <a:r>
              <a:rPr lang="en-US" dirty="0"/>
              <a:t>Modelled ich thicknesses: global and for swiss glaciers</a:t>
            </a:r>
          </a:p>
          <a:p>
            <a:pPr lvl="1"/>
            <a:r>
              <a:rPr lang="en-US" dirty="0"/>
              <a:t>…</a:t>
            </a:r>
          </a:p>
          <a:p>
            <a:r>
              <a:rPr lang="en-US" dirty="0"/>
              <a:t>Goal:</a:t>
            </a:r>
          </a:p>
          <a:p>
            <a:pPr lvl="1"/>
            <a:r>
              <a:rPr lang="en-US" dirty="0"/>
              <a:t>Analysis of your choice and two-panel figure</a:t>
            </a:r>
          </a:p>
        </p:txBody>
      </p:sp>
    </p:spTree>
    <p:extLst>
      <p:ext uri="{BB962C8B-B14F-4D97-AF65-F5344CB8AC3E}">
        <p14:creationId xmlns:p14="http://schemas.microsoft.com/office/powerpoint/2010/main" val="26047702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E4A8E-AD96-A245-A14F-9A779B85D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About 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84D26B-5E72-9F41-8C85-5B46E0F91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9248" y="1825623"/>
            <a:ext cx="5257800" cy="479589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BSc / </a:t>
            </a:r>
            <a:r>
              <a:rPr lang="en-US" dirty="0" err="1"/>
              <a:t>Msc</a:t>
            </a:r>
            <a:r>
              <a:rPr lang="en-US" dirty="0"/>
              <a:t> in Geography at UZH and master’s thesis at WSL</a:t>
            </a:r>
          </a:p>
          <a:p>
            <a:r>
              <a:rPr lang="en-US" dirty="0"/>
              <a:t>PhD at University of Colorado at Boulder</a:t>
            </a:r>
          </a:p>
          <a:p>
            <a:r>
              <a:rPr lang="en-US" dirty="0"/>
              <a:t>Postdoc in glaciology at VAW / WSL</a:t>
            </a:r>
          </a:p>
          <a:p>
            <a:r>
              <a:rPr lang="en-US" dirty="0"/>
              <a:t>Work on glacier and mountain hazards in a changing climate</a:t>
            </a:r>
          </a:p>
          <a:p>
            <a:r>
              <a:rPr lang="en-US" dirty="0"/>
              <a:t>No formal background in programming</a:t>
            </a:r>
          </a:p>
          <a:p>
            <a:r>
              <a:rPr lang="en-US" dirty="0"/>
              <a:t>Mostly learning by doing</a:t>
            </a:r>
          </a:p>
        </p:txBody>
      </p:sp>
      <p:pic>
        <p:nvPicPr>
          <p:cNvPr id="5" name="Picture 4" descr="A person wearing a helmet and holding her arms out&#10;&#10;Description automatically generated">
            <a:extLst>
              <a:ext uri="{FF2B5EF4-FFF2-40B4-BE49-F238E27FC236}">
                <a16:creationId xmlns:a16="http://schemas.microsoft.com/office/drawing/2014/main" id="{B8E7E686-9A68-0B4C-8EA8-FF5427ACA0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120" r="7321"/>
          <a:stretch/>
        </p:blipFill>
        <p:spPr>
          <a:xfrm>
            <a:off x="204952" y="1519707"/>
            <a:ext cx="6132786" cy="533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796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A5B16F-5FF3-6A4E-9034-4CB68CB2F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what about you?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3E5ED-F25E-8C40-8202-A0E0A2B9EB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2525658"/>
          </a:xfrm>
        </p:spPr>
        <p:txBody>
          <a:bodyPr/>
          <a:lstStyle/>
          <a:p>
            <a:r>
              <a:rPr lang="en-US" dirty="0"/>
              <a:t>What is your name (share pronouns if you feel like)?</a:t>
            </a:r>
          </a:p>
          <a:p>
            <a:r>
              <a:rPr lang="en-US" dirty="0"/>
              <a:t>Where do you work and what do you work on?</a:t>
            </a:r>
          </a:p>
          <a:p>
            <a:r>
              <a:rPr lang="en-US" dirty="0"/>
              <a:t>What is your favorite (or least favorite ;-) ) spatial dataset that you work on, have worked with, or will use in the future?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Graphic 5" descr="Wave Gesture outline">
            <a:extLst>
              <a:ext uri="{FF2B5EF4-FFF2-40B4-BE49-F238E27FC236}">
                <a16:creationId xmlns:a16="http://schemas.microsoft.com/office/drawing/2014/main" id="{10646C38-5CF7-2F43-A8F7-65A153F895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40110" y="646688"/>
            <a:ext cx="25146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6311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D04B1-2CA1-FE44-8122-79538078FC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write code rather than use a GIS?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A7933D-3A78-B546-89BC-DD80EDE9F3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run the same operation many times over. (Especially useful when you realize that you made a mistake somewhere along the way).</a:t>
            </a:r>
          </a:p>
          <a:p>
            <a:r>
              <a:rPr lang="en-US" dirty="0"/>
              <a:t>Your future self will be able to benefit from the work you do now by re-using your code. </a:t>
            </a:r>
          </a:p>
          <a:p>
            <a:r>
              <a:rPr lang="en-US" dirty="0"/>
              <a:t>You can easily regenerate the same figures / maps and make those changes the the reviewers asked for.</a:t>
            </a:r>
          </a:p>
          <a:p>
            <a:r>
              <a:rPr lang="en-US" dirty="0"/>
              <a:t> Others can use your code and reproduce your research.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3144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6B15E-A6F6-7443-8736-55E5D431C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of the course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72991-CB11-9442-B680-C1ED44DA7E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Familiarize yourself with some common packages that can be used to work with geospatial data in python.</a:t>
            </a:r>
          </a:p>
          <a:p>
            <a:r>
              <a:rPr lang="en-US" dirty="0"/>
              <a:t>Get familiar with how spatial data is stored in python. </a:t>
            </a:r>
          </a:p>
          <a:p>
            <a:r>
              <a:rPr lang="en-US" dirty="0"/>
              <a:t>Gain experience reading and writing spatial data, including open-source vector file formats.</a:t>
            </a:r>
          </a:p>
          <a:p>
            <a:r>
              <a:rPr lang="en-US" dirty="0"/>
              <a:t>Practice manipulating vector and raster data: query metadata, spatial operations, reprojections etc.</a:t>
            </a:r>
          </a:p>
          <a:p>
            <a:r>
              <a:rPr lang="en-US" dirty="0"/>
              <a:t>Gain experience creating maps in python. </a:t>
            </a:r>
          </a:p>
        </p:txBody>
      </p:sp>
    </p:spTree>
    <p:extLst>
      <p:ext uri="{BB962C8B-B14F-4D97-AF65-F5344CB8AC3E}">
        <p14:creationId xmlns:p14="http://schemas.microsoft.com/office/powerpoint/2010/main" val="2610820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riangle 17">
            <a:extLst>
              <a:ext uri="{FF2B5EF4-FFF2-40B4-BE49-F238E27FC236}">
                <a16:creationId xmlns:a16="http://schemas.microsoft.com/office/drawing/2014/main" id="{37BACF98-274C-3942-AFA1-7C52F327518A}"/>
              </a:ext>
            </a:extLst>
          </p:cNvPr>
          <p:cNvSpPr/>
          <p:nvPr/>
        </p:nvSpPr>
        <p:spPr>
          <a:xfrm rot="10800000">
            <a:off x="743140" y="2133755"/>
            <a:ext cx="5141631" cy="4283906"/>
          </a:xfrm>
          <a:prstGeom prst="triangl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C78088D5-5407-B240-A942-7D2C98487D19}"/>
              </a:ext>
            </a:extLst>
          </p:cNvPr>
          <p:cNvSpPr/>
          <p:nvPr/>
        </p:nvSpPr>
        <p:spPr>
          <a:xfrm rot="10800000">
            <a:off x="6212168" y="2125872"/>
            <a:ext cx="5141631" cy="428390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1D15F2-634D-AB48-8108-DA2851C16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geospatial packages</a:t>
            </a:r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8C5D5D01-D6CE-1140-B8E9-F06E9E503A7E}"/>
              </a:ext>
            </a:extLst>
          </p:cNvPr>
          <p:cNvSpPr/>
          <p:nvPr/>
        </p:nvSpPr>
        <p:spPr>
          <a:xfrm>
            <a:off x="3497464" y="2168590"/>
            <a:ext cx="5141630" cy="428390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A7B1EE8-D79A-F549-B691-FFABAD90B683}"/>
              </a:ext>
            </a:extLst>
          </p:cNvPr>
          <p:cNvSpPr txBox="1"/>
          <p:nvPr/>
        </p:nvSpPr>
        <p:spPr>
          <a:xfrm>
            <a:off x="7832799" y="1648852"/>
            <a:ext cx="18346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Raster data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D44158-8EF4-9248-AC13-AABE0FB773D4}"/>
              </a:ext>
            </a:extLst>
          </p:cNvPr>
          <p:cNvSpPr txBox="1"/>
          <p:nvPr/>
        </p:nvSpPr>
        <p:spPr>
          <a:xfrm>
            <a:off x="2335203" y="1662613"/>
            <a:ext cx="1857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Vector data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AC5EDBC-397E-9148-80C2-BB7BEB5514EB}"/>
              </a:ext>
            </a:extLst>
          </p:cNvPr>
          <p:cNvSpPr txBox="1"/>
          <p:nvPr/>
        </p:nvSpPr>
        <p:spPr>
          <a:xfrm>
            <a:off x="7294251" y="2595053"/>
            <a:ext cx="986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xdem</a:t>
            </a:r>
            <a:endParaRPr lang="en-US" sz="28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51D8E87-1F03-E448-89CD-8CC878B399E8}"/>
              </a:ext>
            </a:extLst>
          </p:cNvPr>
          <p:cNvSpPr txBox="1"/>
          <p:nvPr/>
        </p:nvSpPr>
        <p:spPr>
          <a:xfrm>
            <a:off x="8117631" y="3489960"/>
            <a:ext cx="13011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rasterio</a:t>
            </a:r>
            <a:endParaRPr lang="en-US" sz="28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4853C85-65B6-7B41-9451-816A42F0C1D6}"/>
              </a:ext>
            </a:extLst>
          </p:cNvPr>
          <p:cNvSpPr txBox="1"/>
          <p:nvPr/>
        </p:nvSpPr>
        <p:spPr>
          <a:xfrm>
            <a:off x="2584438" y="2575063"/>
            <a:ext cx="1768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geopandas</a:t>
            </a:r>
            <a:endParaRPr lang="en-US" sz="28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2AECCF5-8E8D-8245-AE09-080D8B8DD42A}"/>
              </a:ext>
            </a:extLst>
          </p:cNvPr>
          <p:cNvSpPr txBox="1"/>
          <p:nvPr/>
        </p:nvSpPr>
        <p:spPr>
          <a:xfrm>
            <a:off x="2591234" y="4352561"/>
            <a:ext cx="12362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pandas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6C8B085-C391-3441-8526-F4884C565431}"/>
              </a:ext>
            </a:extLst>
          </p:cNvPr>
          <p:cNvSpPr txBox="1"/>
          <p:nvPr/>
        </p:nvSpPr>
        <p:spPr>
          <a:xfrm>
            <a:off x="3468782" y="3460067"/>
            <a:ext cx="12971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shapely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67CF656-D188-A846-AEEE-C70BCE31C6A3}"/>
              </a:ext>
            </a:extLst>
          </p:cNvPr>
          <p:cNvSpPr txBox="1"/>
          <p:nvPr/>
        </p:nvSpPr>
        <p:spPr>
          <a:xfrm>
            <a:off x="2052906" y="3346779"/>
            <a:ext cx="925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fiona</a:t>
            </a:r>
            <a:endParaRPr lang="en-US" sz="28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4583F8B-E7F5-1444-8C45-57057C84640E}"/>
              </a:ext>
            </a:extLst>
          </p:cNvPr>
          <p:cNvSpPr txBox="1"/>
          <p:nvPr/>
        </p:nvSpPr>
        <p:spPr>
          <a:xfrm>
            <a:off x="8413859" y="4614171"/>
            <a:ext cx="7920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gdal</a:t>
            </a:r>
            <a:endParaRPr lang="en-US" sz="28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BE6F244-2960-EA47-8B7F-7E1FC2117A88}"/>
              </a:ext>
            </a:extLst>
          </p:cNvPr>
          <p:cNvSpPr txBox="1"/>
          <p:nvPr/>
        </p:nvSpPr>
        <p:spPr>
          <a:xfrm>
            <a:off x="5424953" y="5922906"/>
            <a:ext cx="17104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geos (C++)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0E96E437-A77A-AD4F-AD52-C21F35AB8FCD}"/>
              </a:ext>
            </a:extLst>
          </p:cNvPr>
          <p:cNvSpPr txBox="1"/>
          <p:nvPr/>
        </p:nvSpPr>
        <p:spPr>
          <a:xfrm>
            <a:off x="5424953" y="5244949"/>
            <a:ext cx="16929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matplotlib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70E8A1B-9D69-444E-95F9-7ABBFF5F0297}"/>
              </a:ext>
            </a:extLst>
          </p:cNvPr>
          <p:cNvSpPr txBox="1"/>
          <p:nvPr/>
        </p:nvSpPr>
        <p:spPr>
          <a:xfrm>
            <a:off x="8966491" y="2529183"/>
            <a:ext cx="1463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rioxarray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654187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riangle 17">
            <a:extLst>
              <a:ext uri="{FF2B5EF4-FFF2-40B4-BE49-F238E27FC236}">
                <a16:creationId xmlns:a16="http://schemas.microsoft.com/office/drawing/2014/main" id="{37BACF98-274C-3942-AFA1-7C52F327518A}"/>
              </a:ext>
            </a:extLst>
          </p:cNvPr>
          <p:cNvSpPr/>
          <p:nvPr/>
        </p:nvSpPr>
        <p:spPr>
          <a:xfrm rot="10800000">
            <a:off x="743140" y="2133755"/>
            <a:ext cx="5141631" cy="4283906"/>
          </a:xfrm>
          <a:prstGeom prst="triangle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riangle 16">
            <a:extLst>
              <a:ext uri="{FF2B5EF4-FFF2-40B4-BE49-F238E27FC236}">
                <a16:creationId xmlns:a16="http://schemas.microsoft.com/office/drawing/2014/main" id="{C78088D5-5407-B240-A942-7D2C98487D19}"/>
              </a:ext>
            </a:extLst>
          </p:cNvPr>
          <p:cNvSpPr/>
          <p:nvPr/>
        </p:nvSpPr>
        <p:spPr>
          <a:xfrm rot="10800000">
            <a:off x="6212168" y="2125872"/>
            <a:ext cx="5141631" cy="4283906"/>
          </a:xfrm>
          <a:prstGeom prst="triangl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1D15F2-634D-AB48-8108-DA2851C16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geospatial packages</a:t>
            </a:r>
          </a:p>
        </p:txBody>
      </p:sp>
      <p:sp>
        <p:nvSpPr>
          <p:cNvPr id="4" name="Triangle 3">
            <a:extLst>
              <a:ext uri="{FF2B5EF4-FFF2-40B4-BE49-F238E27FC236}">
                <a16:creationId xmlns:a16="http://schemas.microsoft.com/office/drawing/2014/main" id="{8C5D5D01-D6CE-1140-B8E9-F06E9E503A7E}"/>
              </a:ext>
            </a:extLst>
          </p:cNvPr>
          <p:cNvSpPr/>
          <p:nvPr/>
        </p:nvSpPr>
        <p:spPr>
          <a:xfrm>
            <a:off x="3497464" y="2168590"/>
            <a:ext cx="5141630" cy="4283906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4054C1D-8541-DD4C-B85A-45CC715B16D9}"/>
              </a:ext>
            </a:extLst>
          </p:cNvPr>
          <p:cNvSpPr txBox="1"/>
          <p:nvPr/>
        </p:nvSpPr>
        <p:spPr>
          <a:xfrm>
            <a:off x="7294251" y="2595053"/>
            <a:ext cx="9864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xdem</a:t>
            </a:r>
            <a:endParaRPr lang="en-US" sz="2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24E3C2-21DC-F049-A9C6-67E05CBA8EFC}"/>
              </a:ext>
            </a:extLst>
          </p:cNvPr>
          <p:cNvSpPr txBox="1"/>
          <p:nvPr/>
        </p:nvSpPr>
        <p:spPr>
          <a:xfrm>
            <a:off x="8117631" y="3489960"/>
            <a:ext cx="13011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rasterio</a:t>
            </a:r>
            <a:endParaRPr lang="en-US" sz="2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77A415-710D-A642-A1D7-F431122F559F}"/>
              </a:ext>
            </a:extLst>
          </p:cNvPr>
          <p:cNvSpPr txBox="1"/>
          <p:nvPr/>
        </p:nvSpPr>
        <p:spPr>
          <a:xfrm>
            <a:off x="2584438" y="2575063"/>
            <a:ext cx="1768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geopandas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153C2C8-A125-4343-87AA-2E44BFF8A413}"/>
              </a:ext>
            </a:extLst>
          </p:cNvPr>
          <p:cNvSpPr txBox="1"/>
          <p:nvPr/>
        </p:nvSpPr>
        <p:spPr>
          <a:xfrm>
            <a:off x="2591234" y="4352561"/>
            <a:ext cx="12362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pandas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3A4DF9B-E3E4-F74A-AA93-6713E9FFFAC3}"/>
              </a:ext>
            </a:extLst>
          </p:cNvPr>
          <p:cNvSpPr txBox="1"/>
          <p:nvPr/>
        </p:nvSpPr>
        <p:spPr>
          <a:xfrm>
            <a:off x="3468782" y="3460067"/>
            <a:ext cx="12971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shapely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0C30274-11F6-4C44-94BC-5B5F06ADA6FA}"/>
              </a:ext>
            </a:extLst>
          </p:cNvPr>
          <p:cNvSpPr txBox="1"/>
          <p:nvPr/>
        </p:nvSpPr>
        <p:spPr>
          <a:xfrm>
            <a:off x="2052906" y="3346779"/>
            <a:ext cx="9252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fiona</a:t>
            </a:r>
            <a:endParaRPr lang="en-US" sz="28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CE8F725-D7E4-CB40-98F8-08CB9E894867}"/>
              </a:ext>
            </a:extLst>
          </p:cNvPr>
          <p:cNvSpPr txBox="1"/>
          <p:nvPr/>
        </p:nvSpPr>
        <p:spPr>
          <a:xfrm>
            <a:off x="8413859" y="4614171"/>
            <a:ext cx="7920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gdal</a:t>
            </a:r>
            <a:endParaRPr lang="en-US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5834F8-BD76-1B44-A062-67DC45C8F092}"/>
              </a:ext>
            </a:extLst>
          </p:cNvPr>
          <p:cNvSpPr txBox="1"/>
          <p:nvPr/>
        </p:nvSpPr>
        <p:spPr>
          <a:xfrm>
            <a:off x="5424953" y="5922906"/>
            <a:ext cx="17104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geos (C++)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4E6607B-0824-554C-B01E-AA9A8928D15D}"/>
              </a:ext>
            </a:extLst>
          </p:cNvPr>
          <p:cNvSpPr txBox="1"/>
          <p:nvPr/>
        </p:nvSpPr>
        <p:spPr>
          <a:xfrm>
            <a:off x="5424953" y="5244949"/>
            <a:ext cx="16929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matplotlib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146B161-368B-924C-AE7B-0487E7887D9D}"/>
              </a:ext>
            </a:extLst>
          </p:cNvPr>
          <p:cNvSpPr txBox="1"/>
          <p:nvPr/>
        </p:nvSpPr>
        <p:spPr>
          <a:xfrm>
            <a:off x="8966491" y="2529183"/>
            <a:ext cx="14636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rioxarray</a:t>
            </a:r>
            <a:endParaRPr lang="en-US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DD03AE4-9C8B-E340-9086-BD61A2C9AE08}"/>
              </a:ext>
            </a:extLst>
          </p:cNvPr>
          <p:cNvSpPr/>
          <p:nvPr/>
        </p:nvSpPr>
        <p:spPr>
          <a:xfrm>
            <a:off x="7218488" y="2607256"/>
            <a:ext cx="1062251" cy="54585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DC60BE1-9F5A-084B-8A95-2112283D0BA0}"/>
              </a:ext>
            </a:extLst>
          </p:cNvPr>
          <p:cNvSpPr/>
          <p:nvPr/>
        </p:nvSpPr>
        <p:spPr>
          <a:xfrm>
            <a:off x="8102512" y="3524794"/>
            <a:ext cx="1316244" cy="545851"/>
          </a:xfrm>
          <a:prstGeom prst="rect">
            <a:avLst/>
          </a:prstGeom>
          <a:noFill/>
          <a:ln w="28575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A780D8-7E7F-6E4B-B174-2DB69D7F6C5F}"/>
              </a:ext>
            </a:extLst>
          </p:cNvPr>
          <p:cNvSpPr/>
          <p:nvPr/>
        </p:nvSpPr>
        <p:spPr>
          <a:xfrm>
            <a:off x="2540610" y="2581339"/>
            <a:ext cx="1857945" cy="559662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57796CC-2F18-064D-B5CE-E109EB200664}"/>
              </a:ext>
            </a:extLst>
          </p:cNvPr>
          <p:cNvSpPr/>
          <p:nvPr/>
        </p:nvSpPr>
        <p:spPr>
          <a:xfrm>
            <a:off x="3368809" y="3464303"/>
            <a:ext cx="1379911" cy="51898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B35CA7D-F3CF-8F46-86F7-07BC01F37406}"/>
              </a:ext>
            </a:extLst>
          </p:cNvPr>
          <p:cNvSpPr/>
          <p:nvPr/>
        </p:nvSpPr>
        <p:spPr>
          <a:xfrm>
            <a:off x="2540610" y="4347900"/>
            <a:ext cx="1286860" cy="559661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CE0FD2A-DCFD-5E45-A957-2C84D11A802B}"/>
              </a:ext>
            </a:extLst>
          </p:cNvPr>
          <p:cNvSpPr txBox="1"/>
          <p:nvPr/>
        </p:nvSpPr>
        <p:spPr>
          <a:xfrm>
            <a:off x="7832799" y="1648852"/>
            <a:ext cx="18346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Raster data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C37B52-9B3B-B244-B63C-AE04BB5D64CF}"/>
              </a:ext>
            </a:extLst>
          </p:cNvPr>
          <p:cNvSpPr txBox="1"/>
          <p:nvPr/>
        </p:nvSpPr>
        <p:spPr>
          <a:xfrm>
            <a:off x="2335203" y="1662613"/>
            <a:ext cx="185794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Vector data</a:t>
            </a:r>
          </a:p>
        </p:txBody>
      </p:sp>
    </p:spTree>
    <p:extLst>
      <p:ext uri="{BB962C8B-B14F-4D97-AF65-F5344CB8AC3E}">
        <p14:creationId xmlns:p14="http://schemas.microsoft.com/office/powerpoint/2010/main" val="3612877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CA4BF-B4AD-7C4C-96C6-892F638F4C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Working with vector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24A9-E888-4E42-90BB-728E4B8902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en-US" dirty="0"/>
              <a:t>Loading and investigating a vector dataset with </a:t>
            </a:r>
            <a:r>
              <a:rPr lang="en-US" dirty="0" err="1"/>
              <a:t>geopandas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Investigating the geometry part</a:t>
            </a:r>
          </a:p>
          <a:p>
            <a:pPr marL="514350" indent="-514350">
              <a:buAutoNum type="arabicPeriod"/>
            </a:pPr>
            <a:r>
              <a:rPr lang="en-US" dirty="0"/>
              <a:t>Plotting</a:t>
            </a:r>
          </a:p>
          <a:p>
            <a:pPr marL="514350" indent="-514350">
              <a:buAutoNum type="arabicPeriod"/>
            </a:pPr>
            <a:r>
              <a:rPr lang="en-US" dirty="0"/>
              <a:t>Spatial filtering</a:t>
            </a:r>
          </a:p>
          <a:p>
            <a:pPr marL="514350" indent="-514350">
              <a:buAutoNum type="arabicPeriod"/>
            </a:pPr>
            <a:r>
              <a:rPr lang="en-US" dirty="0"/>
              <a:t>Typical geometric operations</a:t>
            </a:r>
          </a:p>
          <a:p>
            <a:pPr marL="514350" indent="-514350">
              <a:buAutoNum type="arabicPeriod"/>
            </a:pPr>
            <a:r>
              <a:rPr lang="en-US" dirty="0"/>
              <a:t>Writing spatial data with </a:t>
            </a:r>
            <a:r>
              <a:rPr lang="en-US" dirty="0" err="1"/>
              <a:t>geopandas</a:t>
            </a:r>
            <a:endParaRPr lang="en-US" dirty="0"/>
          </a:p>
          <a:p>
            <a:pPr marL="514350" indent="-514350">
              <a:buAutoNum type="arabicPeriod"/>
            </a:pPr>
            <a:r>
              <a:rPr lang="en-US" dirty="0"/>
              <a:t>Adding spatial data from tabular resources</a:t>
            </a:r>
          </a:p>
          <a:p>
            <a:pPr marL="514350" indent="-514350">
              <a:buAutoNum type="arabicPeriod"/>
            </a:pPr>
            <a:r>
              <a:rPr lang="en-US" dirty="0"/>
              <a:t>Spatial operations with point data</a:t>
            </a:r>
          </a:p>
        </p:txBody>
      </p:sp>
    </p:spTree>
    <p:extLst>
      <p:ext uri="{BB962C8B-B14F-4D97-AF65-F5344CB8AC3E}">
        <p14:creationId xmlns:p14="http://schemas.microsoft.com/office/powerpoint/2010/main" val="772732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10858</TotalTime>
  <Words>583</Words>
  <Application>Microsoft Macintosh PowerPoint</Application>
  <PresentationFormat>Widescreen</PresentationFormat>
  <Paragraphs>98</Paragraphs>
  <Slides>20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Welcome! </vt:lpstr>
      <vt:lpstr>Program</vt:lpstr>
      <vt:lpstr>About me</vt:lpstr>
      <vt:lpstr>And what about you?</vt:lpstr>
      <vt:lpstr>Why write code rather than use a GIS?</vt:lpstr>
      <vt:lpstr>Goals of the course</vt:lpstr>
      <vt:lpstr>Common geospatial packages</vt:lpstr>
      <vt:lpstr>Common geospatial packages</vt:lpstr>
      <vt:lpstr>Working with vector data</vt:lpstr>
      <vt:lpstr>PowerPoint Presentation</vt:lpstr>
      <vt:lpstr>PowerPoint Presentation</vt:lpstr>
      <vt:lpstr>shapely</vt:lpstr>
      <vt:lpstr>EPSG codes</vt:lpstr>
      <vt:lpstr>Working with raster data</vt:lpstr>
      <vt:lpstr>rasterio</vt:lpstr>
      <vt:lpstr>PowerPoint Presentation</vt:lpstr>
      <vt:lpstr>PowerPoint Presentation</vt:lpstr>
      <vt:lpstr>PowerPoint Presentation</vt:lpstr>
      <vt:lpstr>A note on indexing</vt:lpstr>
      <vt:lpstr>Project work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Jacquemart  Mylène</dc:creator>
  <cp:lastModifiedBy>Jacquemart  Mylène</cp:lastModifiedBy>
  <cp:revision>36</cp:revision>
  <dcterms:created xsi:type="dcterms:W3CDTF">2024-06-07T12:17:47Z</dcterms:created>
  <dcterms:modified xsi:type="dcterms:W3CDTF">2024-06-18T07:42:37Z</dcterms:modified>
</cp:coreProperties>
</file>

<file path=docProps/thumbnail.jpeg>
</file>